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0240288" cy="4247991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3285">
          <p15:clr>
            <a:srgbClr val="A4A3A4"/>
          </p15:clr>
        </p15:guide>
        <p15:guide id="2" pos="952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WFptoHzmuK08j3CFt9ptsEgj2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1195" y="-67"/>
      </p:cViewPr>
      <p:guideLst>
        <p:guide orient="horz" pos="13285"/>
        <p:guide pos="9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71-4603-9CC3-AC34621AA44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71-4603-9CC3-AC34621AA44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71-4603-9CC3-AC34621AA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071424"/>
        <c:axId val="143761984"/>
      </c:barChart>
      <c:catAx>
        <c:axId val="1480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3761984"/>
        <c:crosses val="autoZero"/>
        <c:auto val="1"/>
        <c:lblAlgn val="ctr"/>
        <c:lblOffset val="100"/>
        <c:noMultiLvlLbl val="0"/>
      </c:catAx>
      <c:valAx>
        <c:axId val="14376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7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440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685800"/>
            <a:ext cx="2441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290a02e9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5290a02e9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685800"/>
            <a:ext cx="2441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3"/>
              <a:buFont typeface="Calibri"/>
              <a:buNone/>
              <a:defRPr sz="1984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/>
            </a:lvl1pPr>
            <a:lvl2pPr lvl="1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/>
            </a:lvl2pPr>
            <a:lvl3pPr lvl="2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953"/>
            </a:lvl3pPr>
            <a:lvl4pPr lvl="3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4pPr>
            <a:lvl5pPr lvl="4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5pPr>
            <a:lvl6pPr lvl="5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6pPr>
            <a:lvl7pPr lvl="6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7pPr>
            <a:lvl8pPr lvl="7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8pPr>
            <a:lvl9pPr lvl="8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643586" y="11743744"/>
            <a:ext cx="26953115" cy="2608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6901108" y="17001263"/>
            <a:ext cx="35999763" cy="652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329019" y="10669702"/>
            <a:ext cx="35999763" cy="191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3"/>
              <a:buFont typeface="Calibri"/>
              <a:buNone/>
              <a:defRPr sz="1984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6614"/>
              <a:buNone/>
              <a:defRPr sz="661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953"/>
              <a:buNone/>
              <a:defRPr sz="595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079020" y="11308310"/>
            <a:ext cx="12852122" cy="2695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5309146" y="11308310"/>
            <a:ext cx="12852122" cy="2695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 b="1"/>
            </a:lvl1pPr>
            <a:lvl2pPr marL="914400" lvl="1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 b="1"/>
            </a:lvl2pPr>
            <a:lvl3pPr marL="1371600" lvl="2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953" b="1"/>
            </a:lvl3pPr>
            <a:lvl4pPr marL="1828800" lvl="3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4pPr>
            <a:lvl5pPr marL="2286000" lvl="4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5pPr>
            <a:lvl6pPr marL="2743200" lvl="5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6pPr>
            <a:lvl7pPr marL="3200400" lvl="6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7pPr>
            <a:lvl8pPr marL="3657600" lvl="7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8pPr>
            <a:lvl9pPr marL="4114800" lvl="8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082962" y="15516968"/>
            <a:ext cx="12793057" cy="2282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5309148" y="10413482"/>
            <a:ext cx="12856061" cy="510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 b="1"/>
            </a:lvl1pPr>
            <a:lvl2pPr marL="914400" lvl="1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 b="1"/>
            </a:lvl2pPr>
            <a:lvl3pPr marL="1371600" lvl="2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953" b="1"/>
            </a:lvl3pPr>
            <a:lvl4pPr marL="1828800" lvl="3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4pPr>
            <a:lvl5pPr marL="2286000" lvl="4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5pPr>
            <a:lvl6pPr marL="2743200" lvl="5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6pPr>
            <a:lvl7pPr marL="3200400" lvl="6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7pPr>
            <a:lvl8pPr marL="3657600" lvl="7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8pPr>
            <a:lvl9pPr marL="4114800" lvl="8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5309148" y="15516968"/>
            <a:ext cx="12856061" cy="2282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Calibri"/>
              <a:buNone/>
              <a:defRPr sz="105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2856061" y="6116330"/>
            <a:ext cx="15309146" cy="3018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0062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0583"/>
              <a:buChar char="•"/>
              <a:defRPr sz="10583"/>
            </a:lvl1pPr>
            <a:lvl2pPr marL="914400" lvl="1" indent="-81661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9260"/>
              <a:buChar char="•"/>
              <a:defRPr sz="9260"/>
            </a:lvl2pPr>
            <a:lvl3pPr marL="1371600" lvl="2" indent="-73259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7937"/>
              <a:buChar char="•"/>
              <a:defRPr sz="7937"/>
            </a:lvl3pPr>
            <a:lvl4pPr marL="1828800" lvl="3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4pPr>
            <a:lvl5pPr marL="2286000" lvl="4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5pPr>
            <a:lvl6pPr marL="2743200" lvl="5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6pPr>
            <a:lvl7pPr marL="3200400" lvl="6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7pPr>
            <a:lvl8pPr marL="3657600" lvl="7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8pPr>
            <a:lvl9pPr marL="4114800" lvl="8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082959" y="12743974"/>
            <a:ext cx="9753280" cy="2360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1pPr>
            <a:lvl2pPr marL="914400" lvl="1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4630"/>
            </a:lvl2pPr>
            <a:lvl3pPr marL="1371600" lvl="2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969"/>
              <a:buNone/>
              <a:defRPr sz="3968"/>
            </a:lvl3pPr>
            <a:lvl4pPr marL="1828800" lvl="3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4pPr>
            <a:lvl5pPr marL="2286000" lvl="4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5pPr>
            <a:lvl6pPr marL="2743200" lvl="5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6pPr>
            <a:lvl7pPr marL="3200400" lvl="6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7pPr>
            <a:lvl8pPr marL="3657600" lvl="7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8pPr>
            <a:lvl9pPr marL="4114800" lvl="8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Calibri"/>
              <a:buNone/>
              <a:defRPr sz="105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2856061" y="6116330"/>
            <a:ext cx="15309146" cy="301882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082959" y="12743974"/>
            <a:ext cx="9753280" cy="2360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1pPr>
            <a:lvl2pPr marL="914400" lvl="1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4630"/>
            </a:lvl2pPr>
            <a:lvl3pPr marL="1371600" lvl="2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969"/>
              <a:buNone/>
              <a:defRPr sz="3968"/>
            </a:lvl3pPr>
            <a:lvl4pPr marL="1828800" lvl="3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4pPr>
            <a:lvl5pPr marL="2286000" lvl="4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5pPr>
            <a:lvl6pPr marL="2743200" lvl="5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6pPr>
            <a:lvl7pPr marL="3200400" lvl="6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7pPr>
            <a:lvl8pPr marL="3657600" lvl="7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8pPr>
            <a:lvl9pPr marL="4114800" lvl="8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51"/>
              <a:buFont typeface="Calibri"/>
              <a:buNone/>
              <a:defRPr sz="1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16610" algn="l" rtl="0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9260"/>
              <a:buFont typeface="Arial"/>
              <a:buChar char="•"/>
              <a:defRPr sz="92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2599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sz="7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8589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6737" y="3616973"/>
            <a:ext cx="30240288" cy="42517757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832644" y="4495848"/>
            <a:ext cx="28575000" cy="9652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CONTESTO, CONTENUTI PRINCIPALI</a:t>
            </a:r>
            <a:endParaRPr sz="44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6737" y="-77530"/>
            <a:ext cx="30240288" cy="42671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7375" tIns="93675" rIns="187375" bIns="93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NOME DELL’ ATTIVITA’/CORSO/PROGETTO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Nome/i autore/I e loro affiliazione</a:t>
            </a:r>
            <a:endParaRPr sz="6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832644" y="29155309"/>
            <a:ext cx="28575000" cy="9652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CONCLUSIONI</a:t>
            </a:r>
            <a:endParaRPr sz="44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flipH="1">
            <a:off x="-26737" y="44657876"/>
            <a:ext cx="30240288" cy="178305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6F36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7375" tIns="93675" rIns="187375" bIns="93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Email corresponding author </a:t>
            </a:r>
            <a:r>
              <a:rPr lang="en-GB" sz="39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(coordinatore gruppo di </a:t>
            </a:r>
            <a:r>
              <a:rPr lang="en-GB" sz="39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autori)</a:t>
            </a:r>
            <a:endParaRPr sz="100"/>
          </a:p>
        </p:txBody>
      </p:sp>
      <p:sp>
        <p:nvSpPr>
          <p:cNvPr id="89" name="Google Shape;89;p1"/>
          <p:cNvSpPr/>
          <p:nvPr/>
        </p:nvSpPr>
        <p:spPr>
          <a:xfrm>
            <a:off x="832644" y="16555965"/>
            <a:ext cx="28575000" cy="9652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endParaRPr sz="44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805907" y="37110923"/>
            <a:ext cx="28575000" cy="9652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  <a:endParaRPr sz="44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32644" y="11235370"/>
            <a:ext cx="28575000" cy="9652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STRUMENTI E METODI</a:t>
            </a: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92;p1"/>
          <p:cNvGraphicFramePr/>
          <p:nvPr/>
        </p:nvGraphicFramePr>
        <p:xfrm>
          <a:off x="17536197" y="20783677"/>
          <a:ext cx="11225121" cy="722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714" y="6289926"/>
            <a:ext cx="7922661" cy="352806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832644" y="39028586"/>
            <a:ext cx="2076968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N., COGNOME 2 N2. (ANNO), Titolo articolo, «nome rivista», anno…..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N3 (ANNO), Titolo volume, editore, città.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6874950" y="162075"/>
            <a:ext cx="1291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Convegno RELAZIONI CENTRATE SULLA PERSONA, Trento 27/09/2025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9804175" y="5977750"/>
            <a:ext cx="10224300" cy="47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099725" y="12668600"/>
            <a:ext cx="9228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0800375" y="12614275"/>
            <a:ext cx="9228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0028375" y="12614275"/>
            <a:ext cx="9228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0028375" y="5948528"/>
            <a:ext cx="9228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099725" y="30553450"/>
            <a:ext cx="9228000" cy="59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0800375" y="30645563"/>
            <a:ext cx="9228000" cy="59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099725" y="12614275"/>
            <a:ext cx="129192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 preferibilmente su 2 o 3 o 4 colonne (dimensione minima 18 pt)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252125" y="18017725"/>
            <a:ext cx="129192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 preferibilmente su 2 o 3 o 4 colonne (dimensione minima 18 pt)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252125" y="30553450"/>
            <a:ext cx="129192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 preferibilmente su 2 o 3 o 4 colonne (dimensione minima 18 pt)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 rot="-447439">
            <a:off x="1696245" y="19598627"/>
            <a:ext cx="14160068" cy="1011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26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NB: il modello di impaginato proposto è solo indicativo - è possibile modificare l’impaginazione a piacere, mantenedo invariata solo la struttura della testata in alto </a:t>
            </a:r>
            <a:endParaRPr sz="926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22474400" y="31399650"/>
            <a:ext cx="6453900" cy="2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30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“Che sempre il sole dell’empatia parli a noi come collaboratori e come servitori della persona </a:t>
            </a:r>
            <a:endParaRPr sz="30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30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a noi si rivolge”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30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Padre Livio Passalacqua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21850" y="31334100"/>
            <a:ext cx="2974100" cy="301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"/>
          <p:cNvGrpSpPr/>
          <p:nvPr/>
        </p:nvGrpSpPr>
        <p:grpSpPr>
          <a:xfrm>
            <a:off x="25701350" y="870886"/>
            <a:ext cx="4092800" cy="1834214"/>
            <a:chOff x="26295064" y="870886"/>
            <a:chExt cx="5261400" cy="2370350"/>
          </a:xfrm>
        </p:grpSpPr>
        <p:sp>
          <p:nvSpPr>
            <p:cNvPr id="110" name="Google Shape;110;p1"/>
            <p:cNvSpPr/>
            <p:nvPr/>
          </p:nvSpPr>
          <p:spPr>
            <a:xfrm>
              <a:off x="26295064" y="1040411"/>
              <a:ext cx="5261400" cy="2031300"/>
            </a:xfrm>
            <a:prstGeom prst="flowChartAlternateProcess">
              <a:avLst/>
            </a:prstGeom>
            <a:solidFill>
              <a:srgbClr val="FCFCFC">
                <a:alpha val="421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" name="Google Shape;111;p1" title="logo led sfondo trasparente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555414" y="870886"/>
              <a:ext cx="4740699" cy="2370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1" title="rogers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91448" y="12668607"/>
            <a:ext cx="2664927" cy="35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290a02e96_0_1"/>
          <p:cNvSpPr/>
          <p:nvPr/>
        </p:nvSpPr>
        <p:spPr>
          <a:xfrm>
            <a:off x="26737" y="3616973"/>
            <a:ext cx="30240300" cy="425178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5290a02e96_0_1"/>
          <p:cNvSpPr/>
          <p:nvPr/>
        </p:nvSpPr>
        <p:spPr>
          <a:xfrm>
            <a:off x="26737" y="-77530"/>
            <a:ext cx="30240300" cy="426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7375" tIns="93675" rIns="187375" bIns="93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NOME DELL’ ATTIVITA’/CORSO/PROGETTO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Nome/i autore/I e loro affiliazione</a:t>
            </a:r>
            <a:endParaRPr sz="6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5290a02e96_0_1"/>
          <p:cNvSpPr/>
          <p:nvPr/>
        </p:nvSpPr>
        <p:spPr>
          <a:xfrm>
            <a:off x="832650" y="4495850"/>
            <a:ext cx="20374800" cy="67395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CONTESTO, CONTENUTI PRINCIPALI</a:t>
            </a:r>
            <a:endParaRPr sz="44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5290a02e96_0_1"/>
          <p:cNvSpPr/>
          <p:nvPr/>
        </p:nvSpPr>
        <p:spPr>
          <a:xfrm>
            <a:off x="832650" y="34957284"/>
            <a:ext cx="28575000" cy="49896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CONCLUSIONI</a:t>
            </a:r>
            <a:endParaRPr sz="44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5290a02e96_0_1"/>
          <p:cNvSpPr/>
          <p:nvPr/>
        </p:nvSpPr>
        <p:spPr>
          <a:xfrm flipH="1">
            <a:off x="-26749" y="44657876"/>
            <a:ext cx="30240300" cy="17832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6F36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7375" tIns="93675" rIns="187375" bIns="93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Email corresponding author </a:t>
            </a:r>
            <a:r>
              <a:rPr lang="en-GB" sz="39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(coordinatore gruppo di </a:t>
            </a:r>
            <a:r>
              <a:rPr lang="en-GB" sz="39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autori)</a:t>
            </a:r>
            <a:endParaRPr sz="100"/>
          </a:p>
        </p:txBody>
      </p:sp>
      <p:sp>
        <p:nvSpPr>
          <p:cNvPr id="122" name="Google Shape;122;g35290a02e96_0_1"/>
          <p:cNvSpPr/>
          <p:nvPr/>
        </p:nvSpPr>
        <p:spPr>
          <a:xfrm>
            <a:off x="1009494" y="18667040"/>
            <a:ext cx="28575000" cy="9651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endParaRPr sz="44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5290a02e96_0_1"/>
          <p:cNvSpPr/>
          <p:nvPr/>
        </p:nvSpPr>
        <p:spPr>
          <a:xfrm>
            <a:off x="805907" y="40539923"/>
            <a:ext cx="28575000" cy="9651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  <a:endParaRPr sz="44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5290a02e96_0_1"/>
          <p:cNvSpPr/>
          <p:nvPr/>
        </p:nvSpPr>
        <p:spPr>
          <a:xfrm>
            <a:off x="805900" y="11808400"/>
            <a:ext cx="28261200" cy="62856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STRUMENTI E METODI</a:t>
            </a: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35290a02e9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4947" y="20883427"/>
            <a:ext cx="11225100" cy="72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5290a02e96_0_1"/>
          <p:cNvSpPr txBox="1"/>
          <p:nvPr/>
        </p:nvSpPr>
        <p:spPr>
          <a:xfrm>
            <a:off x="832649" y="42457575"/>
            <a:ext cx="9624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N., COGNOME 2 N2. (ANNO), Titolo articolo, «nome rivista», anno…..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N3 (ANNO), Titolo volume, editore, città.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5290a02e96_0_1"/>
          <p:cNvSpPr txBox="1"/>
          <p:nvPr/>
        </p:nvSpPr>
        <p:spPr>
          <a:xfrm>
            <a:off x="16874950" y="162075"/>
            <a:ext cx="1291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Convegno RELAZIONI CENTRATE SULLA PERSONA, Trento 27/09/2025</a:t>
            </a:r>
            <a:endParaRPr/>
          </a:p>
        </p:txBody>
      </p:sp>
      <p:sp>
        <p:nvSpPr>
          <p:cNvPr id="128" name="Google Shape;128;g35290a02e96_0_1"/>
          <p:cNvSpPr txBox="1"/>
          <p:nvPr/>
        </p:nvSpPr>
        <p:spPr>
          <a:xfrm>
            <a:off x="10457550" y="42457575"/>
            <a:ext cx="9983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N., COGNOME 2 N2. (ANNO), Titolo articolo, «nome rivista», anno…..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N3 (ANNO), Titolo volume, editore, città.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5290a02e96_0_1"/>
          <p:cNvSpPr txBox="1"/>
          <p:nvPr/>
        </p:nvSpPr>
        <p:spPr>
          <a:xfrm>
            <a:off x="19810450" y="42457575"/>
            <a:ext cx="9983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N., COGNOME 2 N2. (ANNO), Titolo articolo, «nome rivista», anno…..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N3 (ANNO), Titolo volume, editore, città.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35290a02e9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347" y="20783677"/>
            <a:ext cx="11225100" cy="72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5290a02e96_0_1"/>
          <p:cNvSpPr txBox="1"/>
          <p:nvPr/>
        </p:nvSpPr>
        <p:spPr>
          <a:xfrm>
            <a:off x="1183500" y="29162200"/>
            <a:ext cx="129192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 preferibilmente su 2 o 3 o 4 colonne (dimensione minima 18 pt)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5290a02e96_0_1"/>
          <p:cNvSpPr txBox="1"/>
          <p:nvPr/>
        </p:nvSpPr>
        <p:spPr>
          <a:xfrm>
            <a:off x="15459450" y="29280863"/>
            <a:ext cx="129192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35290a02e96_0_1" title="IMG_336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35425" y="4881731"/>
            <a:ext cx="6931676" cy="51987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5290a02e96_0_1"/>
          <p:cNvSpPr txBox="1"/>
          <p:nvPr/>
        </p:nvSpPr>
        <p:spPr>
          <a:xfrm>
            <a:off x="5650950" y="13887763"/>
            <a:ext cx="129192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 preferibilmente su 2 o 3 o 4 colonne (dimensione minima 18 pt)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5290a02e96_0_1"/>
          <p:cNvSpPr txBox="1"/>
          <p:nvPr/>
        </p:nvSpPr>
        <p:spPr>
          <a:xfrm>
            <a:off x="22536100" y="10270250"/>
            <a:ext cx="65310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Didascalia immagine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5290a02e96_0_1"/>
          <p:cNvSpPr txBox="1"/>
          <p:nvPr/>
        </p:nvSpPr>
        <p:spPr>
          <a:xfrm rot="-447439">
            <a:off x="15407470" y="27087877"/>
            <a:ext cx="14160068" cy="1011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26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NB: il modello di impaginato proposto è solo indicativo -</a:t>
            </a:r>
            <a:endParaRPr sz="926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26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è possibile modificare l’impaginazione a piacere, mantenedo invariata solo la struttura della testata in alto </a:t>
            </a:r>
            <a:endParaRPr sz="926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35290a02e96_0_1" title="rogers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4176" y="12408772"/>
            <a:ext cx="3768965" cy="498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g35290a02e96_0_1"/>
          <p:cNvGrpSpPr/>
          <p:nvPr/>
        </p:nvGrpSpPr>
        <p:grpSpPr>
          <a:xfrm>
            <a:off x="394075" y="106250"/>
            <a:ext cx="4406525" cy="2128625"/>
            <a:chOff x="584575" y="487250"/>
            <a:chExt cx="5261400" cy="2370350"/>
          </a:xfrm>
        </p:grpSpPr>
        <p:sp>
          <p:nvSpPr>
            <p:cNvPr id="139" name="Google Shape;139;g35290a02e96_0_1"/>
            <p:cNvSpPr/>
            <p:nvPr/>
          </p:nvSpPr>
          <p:spPr>
            <a:xfrm>
              <a:off x="584575" y="584575"/>
              <a:ext cx="5261400" cy="2031300"/>
            </a:xfrm>
            <a:prstGeom prst="flowChartAlternateProcess">
              <a:avLst/>
            </a:prstGeom>
            <a:solidFill>
              <a:srgbClr val="FCFCFC">
                <a:alpha val="421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" name="Google Shape;140;g35290a02e96_0_1" title="logo led sfondo trasparente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5900" y="487250"/>
              <a:ext cx="4740699" cy="2370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Personalizzato</PresentationFormat>
  <Paragraphs>171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Funghi, Giulia</dc:creator>
  <cp:lastModifiedBy>L.E.D.</cp:lastModifiedBy>
  <cp:revision>1</cp:revision>
  <dcterms:created xsi:type="dcterms:W3CDTF">2022-04-22T13:32:07Z</dcterms:created>
  <dcterms:modified xsi:type="dcterms:W3CDTF">2025-07-01T09:06:57Z</dcterms:modified>
</cp:coreProperties>
</file>